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8" r:id="rId5"/>
  </p:sldMasterIdLst>
  <p:sldIdLst>
    <p:sldId id="257" r:id="rId6"/>
    <p:sldId id="266" r:id="rId7"/>
    <p:sldId id="260" r:id="rId8"/>
    <p:sldId id="265" r:id="rId9"/>
    <p:sldId id="267" r:id="rId10"/>
    <p:sldId id="268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kelt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0DE7CD88-B92D-4BA9-BC99-DC7810744D6A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FFC61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EB3290CD-885E-41EA-8D79-7C0551A08694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4E54903E-5177-4013-9E40-17C53E1BBFB5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065C50FE-807D-4C19-84BE-ABFAAC1BC306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804EF45E-4AC3-4CDB-9052-1C958E4B86EC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5E52F4A3-4720-4340-A3B8-A2E87F55E4D3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6810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 kelitain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B55CDE10-4E0E-49A7-A54E-D2F5D716A6C5}"/>
              </a:ext>
            </a:extLst>
          </p:cNvPr>
          <p:cNvSpPr/>
          <p:nvPr/>
        </p:nvSpPr>
        <p:spPr>
          <a:xfrm>
            <a:off x="9204325" y="0"/>
            <a:ext cx="2987675" cy="6858000"/>
          </a:xfrm>
          <a:prstGeom prst="rect">
            <a:avLst/>
          </a:prstGeom>
          <a:solidFill>
            <a:srgbClr val="FFC61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3C1FAB8D-618C-4114-866C-ABF24E366968}"/>
              </a:ext>
            </a:extLst>
          </p:cNvPr>
          <p:cNvGrpSpPr>
            <a:grpSpLocks/>
          </p:cNvGrpSpPr>
          <p:nvPr/>
        </p:nvGrpSpPr>
        <p:grpSpPr bwMode="auto">
          <a:xfrm>
            <a:off x="0" y="6608763"/>
            <a:ext cx="6151563" cy="249237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B087C17A-7933-4D9D-92AB-CF9307A68E93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A552B3F8-3754-413F-9FE2-38647D8AABE4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F0D6388E-0238-4237-8D46-A2BA2536474F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E1060EFE-9C0C-4076-A61C-760E0788E5DB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27B2187-5303-404E-A3DC-FD66EBDD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E992D-0B65-459D-9FC8-188E0D714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pic>
        <p:nvPicPr>
          <p:cNvPr id="11" name="Kuva 10" descr="Kuva, joka sisältää kohteen objekti&#10;&#10;Kuvaus luotu automaattisesti">
            <a:extLst>
              <a:ext uri="{FF2B5EF4-FFF2-40B4-BE49-F238E27FC236}">
                <a16:creationId xmlns:a16="http://schemas.microsoft.com/office/drawing/2014/main" id="{73AAFD12-CFC7-4854-9269-A66F194EC9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7903" y="6392859"/>
            <a:ext cx="2185417" cy="333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849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isältödia kelitain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B55CDE10-4E0E-49A7-A54E-D2F5D716A6C5}"/>
              </a:ext>
            </a:extLst>
          </p:cNvPr>
          <p:cNvSpPr/>
          <p:nvPr/>
        </p:nvSpPr>
        <p:spPr>
          <a:xfrm>
            <a:off x="0" y="0"/>
            <a:ext cx="774944" cy="6858000"/>
          </a:xfrm>
          <a:prstGeom prst="rect">
            <a:avLst/>
          </a:prstGeom>
          <a:solidFill>
            <a:srgbClr val="FFC61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3C1FAB8D-618C-4114-866C-ABF24E366968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1444382" y="4504438"/>
            <a:ext cx="4438650" cy="249237"/>
            <a:chOff x="0" y="5988323"/>
            <a:chExt cx="4439197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B087C17A-7933-4D9D-92AB-CF9307A68E93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A552B3F8-3754-413F-9FE2-38647D8AABE4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F0D6388E-0238-4237-8D46-A2BA2536474F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27B2187-5303-404E-A3DC-FD66EBDD9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1" y="365125"/>
            <a:ext cx="10515600" cy="1325563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GB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E992D-0B65-459D-9FC8-188E0D714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0957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harm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DBC93C50-100C-4401-B047-32F94FEB831C}"/>
              </a:ext>
            </a:extLst>
          </p:cNvPr>
          <p:cNvSpPr/>
          <p:nvPr/>
        </p:nvSpPr>
        <p:spPr>
          <a:xfrm>
            <a:off x="0" y="0"/>
            <a:ext cx="12192000" cy="4351338"/>
          </a:xfrm>
          <a:prstGeom prst="rect">
            <a:avLst/>
          </a:prstGeom>
          <a:solidFill>
            <a:srgbClr val="C6C6C6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D2C8AA6C-6316-44D0-84E9-B285EFD44BDD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2951162" y="3292475"/>
            <a:ext cx="6151562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79E000CD-26D7-4A8D-8CAD-AC1F37F3FC43}"/>
                </a:ext>
              </a:extLst>
            </p:cNvPr>
            <p:cNvSpPr/>
            <p:nvPr/>
          </p:nvSpPr>
          <p:spPr>
            <a:xfrm>
              <a:off x="0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41A5272D-6631-4249-B596-76B9AA123FFC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F726389A-2515-4EF0-B8DF-F6ACC7EAA505}"/>
                </a:ext>
              </a:extLst>
            </p:cNvPr>
            <p:cNvSpPr/>
            <p:nvPr/>
          </p:nvSpPr>
          <p:spPr>
            <a:xfrm>
              <a:off x="3426248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4D272008-10E4-45D9-AFC0-24DE89F82433}"/>
                </a:ext>
              </a:extLst>
            </p:cNvPr>
            <p:cNvSpPr/>
            <p:nvPr/>
          </p:nvSpPr>
          <p:spPr>
            <a:xfrm>
              <a:off x="5137784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GB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00C484A6-BA3E-46D7-B237-894D747CA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451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 harma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FA1098A3-42E6-4270-B7D5-D982E2B6CEB4}"/>
              </a:ext>
            </a:extLst>
          </p:cNvPr>
          <p:cNvSpPr/>
          <p:nvPr/>
        </p:nvSpPr>
        <p:spPr>
          <a:xfrm>
            <a:off x="9204325" y="0"/>
            <a:ext cx="2987675" cy="6858000"/>
          </a:xfrm>
          <a:prstGeom prst="rect">
            <a:avLst/>
          </a:prstGeom>
          <a:solidFill>
            <a:srgbClr val="C6C6C6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AD90DA66-507D-49CB-BC10-C5514A8DF134}"/>
              </a:ext>
            </a:extLst>
          </p:cNvPr>
          <p:cNvGrpSpPr>
            <a:grpSpLocks/>
          </p:cNvGrpSpPr>
          <p:nvPr/>
        </p:nvGrpSpPr>
        <p:grpSpPr bwMode="auto">
          <a:xfrm>
            <a:off x="0" y="6608763"/>
            <a:ext cx="6151563" cy="249237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BF01C24A-62FE-4DE4-A3EF-0E495E0C52CC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CA5DD9AE-8EC1-4474-9376-246FB5792F79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F1D4E12E-1A12-49BE-9CFA-E5DA1D0488F1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799729A4-250D-4D00-8D64-06587FC98296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27B2187-5303-404E-A3DC-FD66EBDD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GB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E992D-0B65-459D-9FC8-188E0D714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GB" dirty="0"/>
          </a:p>
        </p:txBody>
      </p:sp>
      <p:pic>
        <p:nvPicPr>
          <p:cNvPr id="11" name="Kuva 10" descr="Kuva, joka sisältää kohteen objekti&#10;&#10;Kuvaus luotu automaattisesti">
            <a:extLst>
              <a:ext uri="{FF2B5EF4-FFF2-40B4-BE49-F238E27FC236}">
                <a16:creationId xmlns:a16="http://schemas.microsoft.com/office/drawing/2014/main" id="{01CF0DBC-18C1-4EE2-AF59-8E963C0BA8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7903" y="6392859"/>
            <a:ext cx="2185417" cy="333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757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pink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B63BB128-9549-4810-B6E7-F3210BC52CBB}"/>
              </a:ext>
            </a:extLst>
          </p:cNvPr>
          <p:cNvSpPr/>
          <p:nvPr userDrawn="1"/>
        </p:nvSpPr>
        <p:spPr>
          <a:xfrm>
            <a:off x="0" y="0"/>
            <a:ext cx="774944" cy="6858000"/>
          </a:xfrm>
          <a:prstGeom prst="rect">
            <a:avLst/>
          </a:prstGeom>
          <a:solidFill>
            <a:srgbClr val="F94F8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grpSp>
        <p:nvGrpSpPr>
          <p:cNvPr id="12" name="Ryhmä 6">
            <a:extLst>
              <a:ext uri="{FF2B5EF4-FFF2-40B4-BE49-F238E27FC236}">
                <a16:creationId xmlns:a16="http://schemas.microsoft.com/office/drawing/2014/main" id="{3C3B40C3-BBAF-4468-96D4-2F8B04FB8981}"/>
              </a:ext>
            </a:extLst>
          </p:cNvPr>
          <p:cNvGrpSpPr>
            <a:grpSpLocks/>
          </p:cNvGrpSpPr>
          <p:nvPr userDrawn="1"/>
        </p:nvGrpSpPr>
        <p:grpSpPr bwMode="auto">
          <a:xfrm rot="5400000">
            <a:off x="-1444382" y="4504438"/>
            <a:ext cx="4438650" cy="249237"/>
            <a:chOff x="0" y="5988323"/>
            <a:chExt cx="4439197" cy="248481"/>
          </a:xfrm>
        </p:grpSpPr>
        <p:sp>
          <p:nvSpPr>
            <p:cNvPr id="13" name="Suorakulmio 12">
              <a:extLst>
                <a:ext uri="{FF2B5EF4-FFF2-40B4-BE49-F238E27FC236}">
                  <a16:creationId xmlns:a16="http://schemas.microsoft.com/office/drawing/2014/main" id="{4EA51FA3-E33C-4C64-8CDF-39C923439BDC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D0C24B7A-149E-4BF5-B0D7-47D074BD629A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56A20497-54E2-43BD-987E-87E1F39FBE6F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16" name="Otsikko 1">
            <a:extLst>
              <a:ext uri="{FF2B5EF4-FFF2-40B4-BE49-F238E27FC236}">
                <a16:creationId xmlns:a16="http://schemas.microsoft.com/office/drawing/2014/main" id="{585E1DBC-B86D-4D38-9A47-1897EF151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1" y="365125"/>
            <a:ext cx="10515600" cy="1325563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GB" dirty="0"/>
          </a:p>
        </p:txBody>
      </p:sp>
      <p:sp>
        <p:nvSpPr>
          <p:cNvPr id="17" name="Sisällön paikkamerkki 2">
            <a:extLst>
              <a:ext uri="{FF2B5EF4-FFF2-40B4-BE49-F238E27FC236}">
                <a16:creationId xmlns:a16="http://schemas.microsoft.com/office/drawing/2014/main" id="{F3177996-357D-4EC7-8074-1D67347DA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3140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 pinkk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7B2187-5303-404E-A3DC-FD66EBDD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GB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E992D-0B65-459D-9FC8-188E0D714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31040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GB" dirty="0"/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5A5C4882-CC99-476D-814A-4254B6D0A7B4}"/>
              </a:ext>
            </a:extLst>
          </p:cNvPr>
          <p:cNvSpPr/>
          <p:nvPr userDrawn="1"/>
        </p:nvSpPr>
        <p:spPr>
          <a:xfrm flipV="1">
            <a:off x="0" y="6111875"/>
            <a:ext cx="12192000" cy="746125"/>
          </a:xfrm>
          <a:prstGeom prst="rect">
            <a:avLst/>
          </a:prstGeom>
          <a:solidFill>
            <a:srgbClr val="F94F8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grpSp>
        <p:nvGrpSpPr>
          <p:cNvPr id="13" name="Ryhmä 6">
            <a:extLst>
              <a:ext uri="{FF2B5EF4-FFF2-40B4-BE49-F238E27FC236}">
                <a16:creationId xmlns:a16="http://schemas.microsoft.com/office/drawing/2014/main" id="{305A98E0-DA00-4FC3-8640-54250672CBE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56EE88E9-1623-4613-9507-52837CE14726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4CD42AFD-E674-434A-AA93-7205B92CC5D5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5FBDF9EE-3A46-47B9-A30E-F1ADA836541F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2C48F133-5E73-4165-B8F2-EDB8CF1DDF86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pic>
        <p:nvPicPr>
          <p:cNvPr id="19" name="Kuva 18">
            <a:extLst>
              <a:ext uri="{FF2B5EF4-FFF2-40B4-BE49-F238E27FC236}">
                <a16:creationId xmlns:a16="http://schemas.microsoft.com/office/drawing/2014/main" id="{2D022088-6E13-4654-A429-9B3BA11AD6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055" y="6459817"/>
            <a:ext cx="2062161" cy="210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281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tsikkodia kelt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0DE7CD88-B92D-4BA9-BC99-DC7810744D6A}"/>
              </a:ext>
            </a:extLst>
          </p:cNvPr>
          <p:cNvSpPr/>
          <p:nvPr/>
        </p:nvSpPr>
        <p:spPr>
          <a:xfrm flipV="1">
            <a:off x="0" y="6111875"/>
            <a:ext cx="12192000" cy="746125"/>
          </a:xfrm>
          <a:prstGeom prst="rect">
            <a:avLst/>
          </a:prstGeom>
          <a:solidFill>
            <a:srgbClr val="FFC61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EB3290CD-885E-41EA-8D79-7C0551A08694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4E54903E-5177-4013-9E40-17C53E1BBFB5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065C50FE-807D-4C19-84BE-ABFAAC1BC306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804EF45E-4AC3-4CDB-9052-1C958E4B86EC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5E52F4A3-4720-4340-A3B8-A2E87F55E4D3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  <p:pic>
        <p:nvPicPr>
          <p:cNvPr id="11" name="Kuva 10" descr="Kuva, joka sisältää kohteen objekti&#10;&#10;Kuvaus luotu automaattisesti">
            <a:extLst>
              <a:ext uri="{FF2B5EF4-FFF2-40B4-BE49-F238E27FC236}">
                <a16:creationId xmlns:a16="http://schemas.microsoft.com/office/drawing/2014/main" id="{A84A1F26-662C-4D00-9072-A6AA1D19F9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7903" y="6392859"/>
            <a:ext cx="2185417" cy="333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555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harm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189FB6C7-14B3-4BE6-A871-13133DD5010D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C6C6C6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5B269640-6E47-47D8-9184-78E77A08C051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BA8B589A-F20B-4E9D-9066-8A9F57F3B645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4169014B-E4E5-4992-A9CA-C9ECF2909286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7403B478-F116-4082-A8E3-A5024FC0B385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0CA271C2-EB24-4910-9AE6-A923F65ED801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142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n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4222860E-EAF0-425C-8A71-043031439B60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002663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AB6153F8-BE90-4805-BAF3-8A5FDA7F893B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D080FCF2-922F-4908-85A2-E8435AE22C32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B6BA55B6-F35D-4D0E-A8D0-F938CD8C9E02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F3C360AF-EB2C-41C8-ACA9-3E233A3054B4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725FFA4F-A116-4BDB-8526-1860D4BF108E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476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FA781173-786A-4CC0-B39B-9186C8CBC768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4F217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1E3D1351-E6C1-4E99-8176-9B9DA5113629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58CBAB45-8625-4F55-8147-8E64B9F1B6A4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6450F766-35A2-4145-B171-EFB816932955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2EC3F83A-52EF-4475-A945-540F6B7BD919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5070F98C-C34E-45C6-8913-467F2FEF67E0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752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pink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90395E46-11EC-4790-B047-9DABE6B1D39E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F94F8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11E7A747-61FE-49EF-999B-636A00EFA3D5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7DFBE729-C6D1-4CB0-87D2-0C6070E50C38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0CC3CD9B-7F13-4109-81D6-CAA14EAABA2C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2BADB3AD-15BA-4906-858A-01B8FC3C72FA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3BB6D0B4-EEE5-4563-A736-44749921A157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33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mu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75EAEEF3-A41F-42B5-8927-981DADC15CD3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grpSp>
        <p:nvGrpSpPr>
          <p:cNvPr id="5" name="Ryhmä 4">
            <a:extLst>
              <a:ext uri="{FF2B5EF4-FFF2-40B4-BE49-F238E27FC236}">
                <a16:creationId xmlns:a16="http://schemas.microsoft.com/office/drawing/2014/main" id="{077E766C-A697-4578-97AE-56AD9972C3CA}"/>
              </a:ext>
            </a:extLst>
          </p:cNvPr>
          <p:cNvGrpSpPr/>
          <p:nvPr/>
        </p:nvGrpSpPr>
        <p:grpSpPr>
          <a:xfrm>
            <a:off x="0" y="5988323"/>
            <a:ext cx="6152321" cy="248481"/>
            <a:chOff x="0" y="5988323"/>
            <a:chExt cx="6152321" cy="248481"/>
          </a:xfrm>
          <a:solidFill>
            <a:schemeClr val="accent1"/>
          </a:solidFill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C63702AF-0CBF-49A7-82EB-E1D4AC74A805}"/>
                </a:ext>
              </a:extLst>
            </p:cNvPr>
            <p:cNvSpPr/>
            <p:nvPr/>
          </p:nvSpPr>
          <p:spPr>
            <a:xfrm>
              <a:off x="0" y="5988325"/>
              <a:ext cx="1013792" cy="2484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859AFAD2-1AA9-4115-8AF2-F0FEA057BCD4}"/>
                </a:ext>
              </a:extLst>
            </p:cNvPr>
            <p:cNvSpPr/>
            <p:nvPr/>
          </p:nvSpPr>
          <p:spPr>
            <a:xfrm>
              <a:off x="1712843" y="5988324"/>
              <a:ext cx="1013792" cy="2484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3F6A2F75-4DA5-457C-A5AC-27D5988F7F54}"/>
                </a:ext>
              </a:extLst>
            </p:cNvPr>
            <p:cNvSpPr/>
            <p:nvPr/>
          </p:nvSpPr>
          <p:spPr>
            <a:xfrm>
              <a:off x="3425686" y="5988324"/>
              <a:ext cx="1013792" cy="2484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B6B975E6-7F87-4907-B1E3-535E1D7E8AEE}"/>
                </a:ext>
              </a:extLst>
            </p:cNvPr>
            <p:cNvSpPr/>
            <p:nvPr/>
          </p:nvSpPr>
          <p:spPr>
            <a:xfrm>
              <a:off x="5138529" y="5988323"/>
              <a:ext cx="1013792" cy="2484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5551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kelt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6448F3D0-FA8B-49E4-AA9D-5CB26D5D5EDD}"/>
              </a:ext>
            </a:extLst>
          </p:cNvPr>
          <p:cNvSpPr/>
          <p:nvPr/>
        </p:nvSpPr>
        <p:spPr>
          <a:xfrm>
            <a:off x="0" y="-34724"/>
            <a:ext cx="12192000" cy="4351338"/>
          </a:xfrm>
          <a:prstGeom prst="rect">
            <a:avLst/>
          </a:prstGeom>
          <a:solidFill>
            <a:srgbClr val="FFC61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6E205174-6D65-410B-A141-AFBD9A4F5B4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2951162" y="3292475"/>
            <a:ext cx="6151562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D7189401-CD3F-48D3-93A0-A18C69575826}"/>
                </a:ext>
              </a:extLst>
            </p:cNvPr>
            <p:cNvSpPr/>
            <p:nvPr/>
          </p:nvSpPr>
          <p:spPr>
            <a:xfrm>
              <a:off x="0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3CEE411C-84F4-4DAF-9022-09777F2A163B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E114D11D-4234-4422-B456-52CB02F97BE0}"/>
                </a:ext>
              </a:extLst>
            </p:cNvPr>
            <p:cNvSpPr/>
            <p:nvPr/>
          </p:nvSpPr>
          <p:spPr>
            <a:xfrm>
              <a:off x="3426248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4C02746F-09B5-4C57-B92E-065DBCDB1FAF}"/>
                </a:ext>
              </a:extLst>
            </p:cNvPr>
            <p:cNvSpPr/>
            <p:nvPr/>
          </p:nvSpPr>
          <p:spPr>
            <a:xfrm>
              <a:off x="5137784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1A8A899F-1C47-46F9-AAF3-C8B61CAD7A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955800"/>
            <a:ext cx="10515600" cy="4236656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8647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ältödia kelt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1A8A899F-1C47-46F9-AAF3-C8B61CAD7A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955800"/>
            <a:ext cx="10515600" cy="4236656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GB" dirty="0"/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D16BFB1E-6FA2-4F12-A5C3-CD2DF7C078E8}"/>
              </a:ext>
            </a:extLst>
          </p:cNvPr>
          <p:cNvSpPr/>
          <p:nvPr userDrawn="1"/>
        </p:nvSpPr>
        <p:spPr>
          <a:xfrm flipV="1">
            <a:off x="0" y="6111875"/>
            <a:ext cx="12192000" cy="746125"/>
          </a:xfrm>
          <a:prstGeom prst="rect">
            <a:avLst/>
          </a:prstGeom>
          <a:solidFill>
            <a:srgbClr val="FFC61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grpSp>
        <p:nvGrpSpPr>
          <p:cNvPr id="13" name="Ryhmä 6">
            <a:extLst>
              <a:ext uri="{FF2B5EF4-FFF2-40B4-BE49-F238E27FC236}">
                <a16:creationId xmlns:a16="http://schemas.microsoft.com/office/drawing/2014/main" id="{7C3A1DCF-DD65-46B0-B186-01328E3293C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E2436562-30BE-40F8-9903-0037919CB01F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DBC9B2DD-A838-467B-B727-B14038A821B9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9E9B98D5-2A08-483D-917C-097DD010352C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86F6E441-7A15-4CCA-A7B4-083569A50810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pic>
        <p:nvPicPr>
          <p:cNvPr id="19" name="Kuva 18" descr="Kuva, joka sisältää kohteen objekti&#10;&#10;Kuvaus luotu automaattisesti">
            <a:extLst>
              <a:ext uri="{FF2B5EF4-FFF2-40B4-BE49-F238E27FC236}">
                <a16:creationId xmlns:a16="http://schemas.microsoft.com/office/drawing/2014/main" id="{8D0748F9-A637-4267-9A17-EF8DB3B5DE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7903" y="6392859"/>
            <a:ext cx="2185417" cy="333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53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tsikon paikkamerkki 1">
            <a:extLst>
              <a:ext uri="{FF2B5EF4-FFF2-40B4-BE49-F238E27FC236}">
                <a16:creationId xmlns:a16="http://schemas.microsoft.com/office/drawing/2014/main" id="{49036310-C1D2-4216-8B9B-5CB6DC8E04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 dirty="0"/>
              <a:t>Muokkaa </a:t>
            </a:r>
            <a:r>
              <a:rPr lang="fi-FI" altLang="en-US" dirty="0" err="1"/>
              <a:t>ots</a:t>
            </a:r>
            <a:r>
              <a:rPr lang="fi-FI" altLang="en-US" dirty="0"/>
              <a:t>. </a:t>
            </a:r>
            <a:r>
              <a:rPr lang="fi-FI" altLang="en-US" dirty="0" err="1"/>
              <a:t>perustyyl</a:t>
            </a:r>
            <a:r>
              <a:rPr lang="fi-FI" altLang="en-US" dirty="0"/>
              <a:t>. </a:t>
            </a:r>
            <a:r>
              <a:rPr lang="fi-FI" altLang="en-US" dirty="0" err="1"/>
              <a:t>napsautt</a:t>
            </a:r>
            <a:r>
              <a:rPr lang="fi-FI" altLang="en-US" dirty="0"/>
              <a:t>.</a:t>
            </a:r>
            <a:endParaRPr lang="en-GB" altLang="en-US" dirty="0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A5C53D7A-07F7-41A1-819B-900C91183E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 dirty="0"/>
              <a:t>Muokkaa tekstin perustyylejä</a:t>
            </a:r>
          </a:p>
          <a:p>
            <a:pPr lvl="1"/>
            <a:r>
              <a:rPr lang="fi-FI" altLang="en-US" dirty="0"/>
              <a:t>toinen taso</a:t>
            </a:r>
          </a:p>
          <a:p>
            <a:pPr lvl="2"/>
            <a:r>
              <a:rPr lang="fi-FI" altLang="en-US" dirty="0"/>
              <a:t>kolmas taso</a:t>
            </a:r>
          </a:p>
          <a:p>
            <a:pPr lvl="3"/>
            <a:r>
              <a:rPr lang="fi-FI" altLang="en-US" dirty="0"/>
              <a:t>neljäs taso</a:t>
            </a:r>
          </a:p>
          <a:p>
            <a:pPr lvl="4"/>
            <a:r>
              <a:rPr lang="fi-FI" altLang="en-US" dirty="0"/>
              <a:t>viides taso</a:t>
            </a:r>
            <a:endParaRPr lang="en-GB" altLang="en-US" dirty="0"/>
          </a:p>
        </p:txBody>
      </p:sp>
      <p:pic>
        <p:nvPicPr>
          <p:cNvPr id="3" name="Kuva 2" descr="Kuva, joka sisältää kohteen objekti&#10;&#10;Kuvaus luotu automaattisesti">
            <a:extLst>
              <a:ext uri="{FF2B5EF4-FFF2-40B4-BE49-F238E27FC236}">
                <a16:creationId xmlns:a16="http://schemas.microsoft.com/office/drawing/2014/main" id="{953C4FCD-D792-4A91-8BA1-9825E4A7B981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7903" y="6392859"/>
            <a:ext cx="2185417" cy="333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007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>
            <a:extLst>
              <a:ext uri="{FF2B5EF4-FFF2-40B4-BE49-F238E27FC236}">
                <a16:creationId xmlns:a16="http://schemas.microsoft.com/office/drawing/2014/main" id="{47869722-03E9-4761-AB26-7215E66D16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/>
              <a:t>Muokkaa ots. perustyyl. napsautt.</a:t>
            </a:r>
            <a:endParaRPr lang="en-GB" altLang="en-US"/>
          </a:p>
        </p:txBody>
      </p:sp>
      <p:sp>
        <p:nvSpPr>
          <p:cNvPr id="3075" name="Tekstin paikkamerkki 2">
            <a:extLst>
              <a:ext uri="{FF2B5EF4-FFF2-40B4-BE49-F238E27FC236}">
                <a16:creationId xmlns:a16="http://schemas.microsoft.com/office/drawing/2014/main" id="{75293C33-07C1-4988-88C3-C73296A207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 dirty="0"/>
              <a:t>Muokkaa tekstin perustyylejä</a:t>
            </a:r>
          </a:p>
          <a:p>
            <a:pPr lvl="1"/>
            <a:r>
              <a:rPr lang="fi-FI" altLang="en-US" dirty="0"/>
              <a:t>toinen taso</a:t>
            </a:r>
          </a:p>
          <a:p>
            <a:pPr lvl="2"/>
            <a:r>
              <a:rPr lang="fi-FI" altLang="en-US" dirty="0"/>
              <a:t>kolmas taso</a:t>
            </a:r>
          </a:p>
          <a:p>
            <a:pPr lvl="3"/>
            <a:r>
              <a:rPr lang="fi-FI" altLang="en-US" dirty="0"/>
              <a:t>neljäs taso</a:t>
            </a:r>
          </a:p>
          <a:p>
            <a:pPr lvl="4"/>
            <a:r>
              <a:rPr lang="fi-FI" altLang="en-US" dirty="0"/>
              <a:t>viides taso</a:t>
            </a:r>
            <a:endParaRPr lang="en-GB" altLang="en-US" dirty="0"/>
          </a:p>
        </p:txBody>
      </p:sp>
      <p:pic>
        <p:nvPicPr>
          <p:cNvPr id="5" name="Kuva 4" descr="Kuva, joka sisältää kohteen objekti&#10;&#10;Kuvaus luotu automaattisesti">
            <a:extLst>
              <a:ext uri="{FF2B5EF4-FFF2-40B4-BE49-F238E27FC236}">
                <a16:creationId xmlns:a16="http://schemas.microsoft.com/office/drawing/2014/main" id="{1CCEE6CD-3F70-4727-B6FC-8C08B45F744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7903" y="6392859"/>
            <a:ext cx="2185417" cy="333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545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8F01A51-A9CD-4A46-8F66-CDAF277518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Etelä-Savon </a:t>
            </a:r>
            <a:r>
              <a:rPr lang="en-GB" dirty="0" err="1"/>
              <a:t>pelastuspaketti</a:t>
            </a:r>
            <a:br>
              <a:rPr lang="en-GB" dirty="0"/>
            </a:br>
            <a:r>
              <a:rPr lang="en-GB" dirty="0"/>
              <a:t>26.5.2020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41C7551-B784-4602-B7DB-0E2412B3EA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Teppo Leinonen</a:t>
            </a:r>
          </a:p>
          <a:p>
            <a:r>
              <a:rPr lang="en-GB" dirty="0" err="1"/>
              <a:t>Toimitusjohtaja</a:t>
            </a:r>
            <a:endParaRPr lang="en-GB" dirty="0"/>
          </a:p>
          <a:p>
            <a:r>
              <a:rPr lang="en-GB" dirty="0"/>
              <a:t>Etelä-Savon kauppakamari</a:t>
            </a:r>
          </a:p>
        </p:txBody>
      </p:sp>
    </p:spTree>
    <p:extLst>
      <p:ext uri="{BB962C8B-B14F-4D97-AF65-F5344CB8AC3E}">
        <p14:creationId xmlns:p14="http://schemas.microsoft.com/office/powerpoint/2010/main" val="3317554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47C2071-5786-4669-80D9-6C75900D3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Suomi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4FD0663-F18B-4F50-B344-4625E9E32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Kauppakamarien </a:t>
            </a:r>
            <a:r>
              <a:rPr lang="fi-FI" dirty="0" err="1"/>
              <a:t>exit</a:t>
            </a:r>
            <a:r>
              <a:rPr lang="fi-FI" dirty="0"/>
              <a:t>-strategiaesitys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1) Hybridistrategian toimeenpano ja taloudelle haitallisimmista rajoitustoimista luopuminen </a:t>
            </a:r>
          </a:p>
          <a:p>
            <a:pPr marL="0" indent="0">
              <a:buNone/>
            </a:pPr>
            <a:r>
              <a:rPr lang="fi-FI" dirty="0"/>
              <a:t>2) Yritysten ja työpaikkojen pelastaminen talouspudotuksen yli</a:t>
            </a:r>
          </a:p>
          <a:p>
            <a:pPr marL="0" indent="0">
              <a:buNone/>
            </a:pPr>
            <a:r>
              <a:rPr lang="fi-FI" dirty="0"/>
              <a:t>3) Talouden elvytyspaketti kun rajoitustoimista luovutaan </a:t>
            </a:r>
          </a:p>
          <a:p>
            <a:pPr marL="0" indent="0">
              <a:buNone/>
            </a:pPr>
            <a:r>
              <a:rPr lang="fi-FI" dirty="0"/>
              <a:t>4) Rakenteellisten uudistusten paketti, jolla valtavaan epätasapainoon suistuva julkinen talous oikaistaan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10374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47C2071-5786-4669-80D9-6C75900D3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Etelä-Savon kannalta keskeisiä kysymyksiä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4FD0663-F18B-4F50-B344-4625E9E32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Rajoitusten purkamisen alueellinen kohdentaminen jos tautitilanne on hallinnassa</a:t>
            </a:r>
          </a:p>
          <a:p>
            <a:r>
              <a:rPr lang="fi-FI" dirty="0"/>
              <a:t>Matkailun, kokoontumisten ja ravintoloiden sääntely niin minimiin kuin mahdollista</a:t>
            </a:r>
          </a:p>
          <a:p>
            <a:r>
              <a:rPr lang="fi-FI" dirty="0"/>
              <a:t>Testaamisinfrastruktuurin tehokkaampi hyödyntäminen, Etelä-Savon malli on toiminut!</a:t>
            </a:r>
          </a:p>
          <a:p>
            <a:r>
              <a:rPr lang="fi-FI" dirty="0"/>
              <a:t>Paremmin puuttuminen epidemiaan tarvittaessa </a:t>
            </a:r>
            <a:r>
              <a:rPr lang="fi-FI" dirty="0" err="1"/>
              <a:t>täsmätoimin</a:t>
            </a:r>
            <a:r>
              <a:rPr lang="fi-FI" dirty="0"/>
              <a:t> kuntakohtaisesti, alueellisesti ja toimialakohtaisesti koko maata koskevien massiivisten suositusten, kieltojen ja sulkujen sijaan.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3366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47C2071-5786-4669-80D9-6C75900D3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Etelä-Savon kannalta keskeisiä kysymyksiä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4FD0663-F18B-4F50-B344-4625E9E32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/>
              <a:t>TyEl</a:t>
            </a:r>
            <a:r>
              <a:rPr lang="fi-FI" dirty="0"/>
              <a:t>, YEL sekä sairas- ja työttömyysvakuutusmaksujen siirtäminen valtiolle olisi voitu toteuttaa nopeasti ja tasapuolisesti. Toimialaneutraali ja työllisyyttä tukeva</a:t>
            </a:r>
          </a:p>
          <a:p>
            <a:r>
              <a:rPr lang="fi-FI" dirty="0"/>
              <a:t>Ravintoloiden tuki syytä ainakin kaksinkertaistaa mittaluokaltaan sekä luoda joustoa ravintolakohtaisesti reilun vertailuajankohdan valitsemiseksi.</a:t>
            </a:r>
          </a:p>
          <a:p>
            <a:r>
              <a:rPr lang="fi-FI" dirty="0"/>
              <a:t>Matkailu- ja majoitustoiminta, henkilöliikenne sekä messu- ja tapahtumajärjestäminen jäivät myös ilman omaa erityistukea.</a:t>
            </a:r>
          </a:p>
        </p:txBody>
      </p:sp>
    </p:spTree>
    <p:extLst>
      <p:ext uri="{BB962C8B-B14F-4D97-AF65-F5344CB8AC3E}">
        <p14:creationId xmlns:p14="http://schemas.microsoft.com/office/powerpoint/2010/main" val="1990318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47C2071-5786-4669-80D9-6C75900D3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Kauppakamarien valtakunnalliset toimenpide-esitykset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4FD0663-F18B-4F50-B344-4625E9E32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fi-FI" dirty="0"/>
              <a:t>Julkisten infrahankkeiden käynnistäminen</a:t>
            </a:r>
          </a:p>
          <a:p>
            <a:pPr lvl="2"/>
            <a:r>
              <a:rPr lang="fi-FI" dirty="0"/>
              <a:t>Etelä-Savolla oltava yhteinen kokonaiskäsitys mitä hankkeita lähdetään nostamaan tähän keskusteluun</a:t>
            </a:r>
          </a:p>
          <a:p>
            <a:pPr lvl="1"/>
            <a:r>
              <a:rPr lang="fi-FI" dirty="0"/>
              <a:t>Ansiotuloverotuksen keventämistä</a:t>
            </a:r>
          </a:p>
          <a:p>
            <a:pPr lvl="1"/>
            <a:r>
              <a:rPr lang="fi-FI" dirty="0"/>
              <a:t>Ravintoloiden arvonlisäveron väliaikaisesta alentamisesta</a:t>
            </a:r>
          </a:p>
          <a:p>
            <a:pPr lvl="2"/>
            <a:r>
              <a:rPr lang="fi-FI" dirty="0"/>
              <a:t>Tukee matkailu ja ravitsemusalaa ja hyödyttää Etelä-Savossa jos saadaan jo kesän aikana</a:t>
            </a:r>
          </a:p>
          <a:p>
            <a:pPr lvl="1"/>
            <a:r>
              <a:rPr lang="fi-FI" dirty="0"/>
              <a:t>Kotitalousvähennyksen laajentaminen  </a:t>
            </a:r>
          </a:p>
          <a:p>
            <a:pPr lvl="2"/>
            <a:r>
              <a:rPr lang="fi-FI" dirty="0"/>
              <a:t>Tukee palveluliiketoiminnan kehittämistä ja laajentumista, saatava kesän aikana vapaa-ajan asumisen palveluiden käyttöön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50098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47C2071-5786-4669-80D9-6C75900D3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Lisäksi Etelä-Savossa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4FD0663-F18B-4F50-B344-4625E9E32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i-FI" sz="2400" dirty="0"/>
              <a:t>Elvyttäminen on tapahduttava verotuksen keventämisen kautta ei veroja kiristämällä, Etelä-Savon verorasitus on jo huomattavan korkea</a:t>
            </a:r>
          </a:p>
          <a:p>
            <a:r>
              <a:rPr lang="fi-FI" sz="2400" dirty="0" err="1"/>
              <a:t>Visit</a:t>
            </a:r>
            <a:r>
              <a:rPr lang="fi-FI" sz="2400" dirty="0"/>
              <a:t> Finland matkailun markkinointipanostukset nyt vahvasti kohti suomea. Jo nyt näyttää, että matkailua kohdistuu paljon Suomeen. Etelä-Savolla näytön paikka</a:t>
            </a:r>
          </a:p>
          <a:p>
            <a:r>
              <a:rPr lang="fi-FI" sz="2400" dirty="0"/>
              <a:t>Vahva panostus tietoverkkoverkkoinfraan, mahdollistaa Etelä-Savon nousemisen etätyön maakuntana kun työn kulttuuri väistämättä on muuttumassa.</a:t>
            </a:r>
          </a:p>
          <a:p>
            <a:r>
              <a:rPr lang="fi-FI" sz="2400" dirty="0"/>
              <a:t>Hallitusohjelmaa päivitetään elo-syyskuussa, oltava tarkkana, </a:t>
            </a:r>
            <a:r>
              <a:rPr lang="fi-FI" sz="2400" dirty="0" err="1"/>
              <a:t>esim</a:t>
            </a:r>
            <a:r>
              <a:rPr lang="fi-FI" sz="2400" dirty="0"/>
              <a:t> Parikkalan raja</a:t>
            </a:r>
            <a:r>
              <a:rPr lang="fi-FI" sz="2400"/>
              <a:t>, maakuntajako!</a:t>
            </a:r>
            <a:endParaRPr lang="fi-FI" sz="2400" dirty="0"/>
          </a:p>
          <a:p>
            <a:r>
              <a:rPr lang="fi-FI" sz="2400" dirty="0"/>
              <a:t>Pyritään  löytämään viruksen aiheuttaman muutoksen hyvät puolet ja hyötymään niistä!</a:t>
            </a:r>
          </a:p>
        </p:txBody>
      </p:sp>
    </p:spTree>
    <p:extLst>
      <p:ext uri="{BB962C8B-B14F-4D97-AF65-F5344CB8AC3E}">
        <p14:creationId xmlns:p14="http://schemas.microsoft.com/office/powerpoint/2010/main" val="339423597"/>
      </p:ext>
    </p:extLst>
  </p:cSld>
  <p:clrMapOvr>
    <a:masterClrMapping/>
  </p:clrMapOvr>
</p:sld>
</file>

<file path=ppt/theme/theme1.xml><?xml version="1.0" encoding="utf-8"?>
<a:theme xmlns:a="http://schemas.openxmlformats.org/drawingml/2006/main" name="Otsikkodia">
  <a:themeElements>
    <a:clrScheme name="Keskuskauppakamari 2018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FFC61E"/>
      </a:accent1>
      <a:accent2>
        <a:srgbClr val="C6C6C6"/>
      </a:accent2>
      <a:accent3>
        <a:srgbClr val="002663"/>
      </a:accent3>
      <a:accent4>
        <a:srgbClr val="F94F8E"/>
      </a:accent4>
      <a:accent5>
        <a:srgbClr val="4F2170"/>
      </a:accent5>
      <a:accent6>
        <a:srgbClr val="77CDCB"/>
      </a:accent6>
      <a:hlink>
        <a:srgbClr val="000000"/>
      </a:hlink>
      <a:folHlink>
        <a:srgbClr val="000000"/>
      </a:folHlink>
    </a:clrScheme>
    <a:fontScheme name="Mukautettu 1">
      <a:majorFont>
        <a:latin typeface="Myriad Pro"/>
        <a:ea typeface=""/>
        <a:cs typeface=""/>
      </a:majorFont>
      <a:minorFont>
        <a:latin typeface="Myriad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1" id="{42010046-C115-4975-90C8-127DA45BFA09}" vid="{E0445596-202D-49D3-BBA8-BCCE8A113656}"/>
    </a:ext>
  </a:extLst>
</a:theme>
</file>

<file path=ppt/theme/theme2.xml><?xml version="1.0" encoding="utf-8"?>
<a:theme xmlns:a="http://schemas.openxmlformats.org/drawingml/2006/main" name="Sisältödi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ukautettu 1">
      <a:majorFont>
        <a:latin typeface="Myriad Pro"/>
        <a:ea typeface=""/>
        <a:cs typeface=""/>
      </a:majorFont>
      <a:minorFont>
        <a:latin typeface="Myriad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1" id="{42010046-C115-4975-90C8-127DA45BFA09}" vid="{5F443C3B-A894-4916-8474-37C8A0A8073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CAE39FADDB1A74A85A4A9991B0CD3B5" ma:contentTypeVersion="13" ma:contentTypeDescription="Luo uusi asiakirja." ma:contentTypeScope="" ma:versionID="985a412c4fb2a04bf6b5b83db303be4a">
  <xsd:schema xmlns:xsd="http://www.w3.org/2001/XMLSchema" xmlns:xs="http://www.w3.org/2001/XMLSchema" xmlns:p="http://schemas.microsoft.com/office/2006/metadata/properties" xmlns:ns3="7a2cd2d3-b64d-44f8-90e3-5870b097ad17" xmlns:ns4="ec46a611-72b0-4524-9512-96285f6c8e6c" targetNamespace="http://schemas.microsoft.com/office/2006/metadata/properties" ma:root="true" ma:fieldsID="c087f4d580e52743b999310af5897608" ns3:_="" ns4:_="">
    <xsd:import namespace="7a2cd2d3-b64d-44f8-90e3-5870b097ad17"/>
    <xsd:import namespace="ec46a611-72b0-4524-9512-96285f6c8e6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2cd2d3-b64d-44f8-90e3-5870b097ad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46a611-72b0-4524-9512-96285f6c8e6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4EBBA48-F265-4699-84CC-30F46BC3CD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2cd2d3-b64d-44f8-90e3-5870b097ad17"/>
    <ds:schemaRef ds:uri="ec46a611-72b0-4524-9512-96285f6c8e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888467-6D35-4040-B190-A106A76B31E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6A80CF3-06E6-4750-937F-7BD2971707E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283</Words>
  <Application>Microsoft Office PowerPoint</Application>
  <PresentationFormat>Laajakuva</PresentationFormat>
  <Paragraphs>34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6</vt:i4>
      </vt:variant>
    </vt:vector>
  </HeadingPairs>
  <TitlesOfParts>
    <vt:vector size="11" baseType="lpstr">
      <vt:lpstr>Arial</vt:lpstr>
      <vt:lpstr>Myriad Pro</vt:lpstr>
      <vt:lpstr>Myriad Pro Light</vt:lpstr>
      <vt:lpstr>Otsikkodia</vt:lpstr>
      <vt:lpstr>Sisältödia</vt:lpstr>
      <vt:lpstr>Etelä-Savon pelastuspaketti 26.5.2020</vt:lpstr>
      <vt:lpstr>Suomi</vt:lpstr>
      <vt:lpstr>Etelä-Savon kannalta keskeisiä kysymyksiä</vt:lpstr>
      <vt:lpstr>Etelä-Savon kannalta keskeisiä kysymyksiä</vt:lpstr>
      <vt:lpstr>Kauppakamarien valtakunnalliset toimenpide-esitykset</vt:lpstr>
      <vt:lpstr>Lisäksi Etelä-Savossa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Toimitusjohtajan katsaus 26.3.2020</dc:title>
  <dc:creator>Mikko Pousi</dc:creator>
  <cp:lastModifiedBy>Teppo Leinonen</cp:lastModifiedBy>
  <cp:revision>23</cp:revision>
  <dcterms:created xsi:type="dcterms:W3CDTF">2020-03-24T14:24:36Z</dcterms:created>
  <dcterms:modified xsi:type="dcterms:W3CDTF">2020-05-26T06:39:35Z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0x0101005CAE39FADDB1A74A85A4A9991B0CD3B5</vt:lpwstr>
  </property>
</Properties>
</file>